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2" r:id="rId4"/>
    <p:sldId id="263" r:id="rId5"/>
    <p:sldId id="264" r:id="rId6"/>
    <p:sldId id="265" r:id="rId7"/>
    <p:sldId id="266" r:id="rId8"/>
    <p:sldId id="269" r:id="rId9"/>
    <p:sldId id="259" r:id="rId10"/>
    <p:sldId id="260" r:id="rId11"/>
    <p:sldId id="261" r:id="rId12"/>
    <p:sldId id="262" r:id="rId13"/>
    <p:sldId id="267" r:id="rId14"/>
    <p:sldId id="268" r:id="rId15"/>
    <p:sldId id="270" r:id="rId16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172" autoAdjust="0"/>
    <p:restoredTop sz="82580" autoAdjust="0"/>
  </p:normalViewPr>
  <p:slideViewPr>
    <p:cSldViewPr snapToGrid="0">
      <p:cViewPr>
        <p:scale>
          <a:sx n="78" d="100"/>
          <a:sy n="78" d="100"/>
        </p:scale>
        <p:origin x="-2724" y="-312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b4128d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6b4128d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6b4128d4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6b4128d4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4128d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4128d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b4128d4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6b4128d4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ms = destroy the roof,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ms = explode 3 meters below roof, perfect for single storey building,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ms = good for all other buildings, explode inside the building.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ms for BLU-109 only, for bunkers or more than 20m high buildings.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all bombs in level bombing, without specific input like impact angle on JDAMs, the higher you drop the bomb, the higher the impact angle. It goes from around 30° at 5000' to 60° at 250000. So basically you for the release profile by indicating the desired angle of impact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Effect</a:t>
            </a:r>
            <a:r>
              <a:rPr lang="nb-NO" baseline="0" dirty="0" smtClean="0"/>
              <a:t> Radius (CER)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in Risk </a:t>
            </a:r>
            <a:r>
              <a:rPr lang="nb-NO" baseline="0" dirty="0" err="1" smtClean="0"/>
              <a:t>Estimates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.</a:t>
            </a:r>
            <a:endParaRPr lang="nb-NO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CER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Risk </a:t>
            </a:r>
            <a:r>
              <a:rPr lang="nb-NO" baseline="0" dirty="0" err="1" smtClean="0"/>
              <a:t>Estimate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listed</a:t>
            </a:r>
            <a:r>
              <a:rPr lang="nb-NO" baseline="0" dirty="0" smtClean="0"/>
              <a:t> in SPINS).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1: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 (legal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target),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issue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storage</a:t>
            </a:r>
            <a:r>
              <a:rPr lang="nb-NO" baseline="0" dirty="0" smtClean="0"/>
              <a:t>, hut,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construction</a:t>
            </a:r>
            <a:r>
              <a:rPr lang="nb-NO" baseline="0" dirty="0" smtClean="0"/>
              <a:t>). No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allowed</a:t>
            </a:r>
            <a:r>
              <a:rPr lang="nb-NO" baseline="0" dirty="0" smtClean="0"/>
              <a:t> and FAH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minde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r>
              <a:rPr lang="nb-NO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 (</a:t>
            </a:r>
            <a:r>
              <a:rPr lang="nb-NO" baseline="0" dirty="0" err="1" smtClean="0"/>
              <a:t>Residential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buildings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houses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structures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explosion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fuel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storages</a:t>
            </a:r>
            <a:r>
              <a:rPr lang="nb-NO" baseline="0" dirty="0" smtClean="0"/>
              <a:t>), </a:t>
            </a:r>
            <a:r>
              <a:rPr lang="nb-NO" baseline="0" dirty="0" err="1" smtClean="0"/>
              <a:t>Precision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guided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neededl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and </a:t>
            </a:r>
            <a:r>
              <a:rPr lang="nb-NO" baseline="0" dirty="0" err="1" smtClean="0"/>
              <a:t>likely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attack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Damages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minimized</a:t>
            </a:r>
            <a:r>
              <a:rPr lang="nb-NO" baseline="0" dirty="0" smtClean="0"/>
              <a:t> by FAH and </a:t>
            </a:r>
            <a:r>
              <a:rPr lang="nb-NO" baseline="0" dirty="0" err="1" smtClean="0"/>
              <a:t>delayed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settings. JFACC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agency</a:t>
            </a:r>
            <a:r>
              <a:rPr lang="nb-NO" baseline="0" dirty="0" smtClean="0"/>
              <a:t> for CDE 4 targets.  (AWACS </a:t>
            </a:r>
            <a:r>
              <a:rPr lang="nb-NO" baseline="0" dirty="0" err="1" smtClean="0"/>
              <a:t>delegated</a:t>
            </a:r>
            <a:r>
              <a:rPr lang="nb-NO" baseline="0" dirty="0" smtClean="0"/>
              <a:t> during </a:t>
            </a:r>
            <a:r>
              <a:rPr lang="nb-NO" baseline="0" dirty="0" err="1" smtClean="0"/>
              <a:t>missions</a:t>
            </a:r>
            <a:r>
              <a:rPr lang="nb-NO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casualites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expected</a:t>
            </a:r>
            <a:r>
              <a:rPr lang="nb-NO" baseline="0" dirty="0" smtClean="0"/>
              <a:t>,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r>
              <a:rPr lang="nb-NO" baseline="0" dirty="0" smtClean="0"/>
              <a:t> for striking CDE 5 targets.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SRNTGT074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en-US" sz="4000" dirty="0" smtClean="0"/>
              <a:t>Apatite West Vehicle Factory</a:t>
            </a:r>
            <a:r>
              <a:rPr lang="fr" sz="4000" dirty="0" smtClean="0"/>
              <a:t>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2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574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17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CRITICAL ELEMENT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3" name="Google Shape;103;p17"/>
          <p:cNvGrpSpPr/>
          <p:nvPr/>
        </p:nvGrpSpPr>
        <p:grpSpPr>
          <a:xfrm>
            <a:off x="5433300" y="3550225"/>
            <a:ext cx="3186600" cy="2358900"/>
            <a:chOff x="3452100" y="4159825"/>
            <a:chExt cx="3186600" cy="235890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3452100" y="4159825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05" name="Google Shape;105;p17"/>
            <p:cNvCxnSpPr>
              <a:stCxn id="104" idx="2"/>
            </p:cNvCxnSpPr>
            <p:nvPr/>
          </p:nvCxnSpPr>
          <p:spPr>
            <a:xfrm>
              <a:off x="5045400" y="5185225"/>
              <a:ext cx="1002000" cy="1333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" name="Google Shape;106;p17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07" name="Google Shape;107;p17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8" name="Google Shape;108;p17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1959275" y="7481450"/>
            <a:ext cx="4573200" cy="1025400"/>
            <a:chOff x="1959275" y="7481450"/>
            <a:chExt cx="4573200" cy="1025400"/>
          </a:xfrm>
        </p:grpSpPr>
        <p:sp>
          <p:nvSpPr>
            <p:cNvPr id="110" name="Google Shape;110;p17"/>
            <p:cNvSpPr txBox="1"/>
            <p:nvPr/>
          </p:nvSpPr>
          <p:spPr>
            <a:xfrm>
              <a:off x="1959275" y="7481450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CE2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02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11" name="Google Shape;111;p17"/>
            <p:cNvCxnSpPr>
              <a:stCxn id="110" idx="3"/>
            </p:cNvCxnSpPr>
            <p:nvPr/>
          </p:nvCxnSpPr>
          <p:spPr>
            <a:xfrm rot="10800000" flipH="1">
              <a:off x="5145875" y="7713650"/>
              <a:ext cx="1386600" cy="280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" name="Google Shape;112;p17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Google Shape;113;p17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14" name="Google Shape;114;p17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ktangel 17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p18"/>
          <p:cNvGraphicFramePr/>
          <p:nvPr/>
        </p:nvGraphicFramePr>
        <p:xfrm>
          <a:off x="0" y="0"/>
          <a:ext cx="15120000" cy="10728408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106065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CRITICAL ELEMENT GRAPHIC [X]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SPLIT REFERENCE 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7427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553731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1" name="Google Shape;121;p18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22" name="Google Shape;122;p18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4979550" y="4412225"/>
            <a:ext cx="3925350" cy="1236300"/>
            <a:chOff x="4979550" y="4412225"/>
            <a:chExt cx="3925350" cy="1236300"/>
          </a:xfrm>
        </p:grpSpPr>
        <p:cxnSp>
          <p:nvCxnSpPr>
            <p:cNvPr id="125" name="Google Shape;125;p18"/>
            <p:cNvCxnSpPr>
              <a:stCxn id="126" idx="3"/>
              <a:endCxn id="127" idx="1"/>
            </p:cNvCxnSpPr>
            <p:nvPr/>
          </p:nvCxnSpPr>
          <p:spPr>
            <a:xfrm>
              <a:off x="6354750" y="5030375"/>
              <a:ext cx="5415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126;p18"/>
            <p:cNvSpPr txBox="1"/>
            <p:nvPr/>
          </p:nvSpPr>
          <p:spPr>
            <a:xfrm>
              <a:off x="4979550" y="4820225"/>
              <a:ext cx="1375200" cy="420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SPLIT 1 OF 2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896100" y="4412225"/>
              <a:ext cx="2008800" cy="1236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3071075" y="6504250"/>
            <a:ext cx="3925350" cy="1236300"/>
            <a:chOff x="4979550" y="4412225"/>
            <a:chExt cx="3925350" cy="1236300"/>
          </a:xfrm>
        </p:grpSpPr>
        <p:cxnSp>
          <p:nvCxnSpPr>
            <p:cNvPr id="129" name="Google Shape;129;p18"/>
            <p:cNvCxnSpPr>
              <a:stCxn id="130" idx="3"/>
              <a:endCxn id="131" idx="1"/>
            </p:cNvCxnSpPr>
            <p:nvPr/>
          </p:nvCxnSpPr>
          <p:spPr>
            <a:xfrm>
              <a:off x="6354750" y="5030375"/>
              <a:ext cx="5415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8"/>
            <p:cNvSpPr txBox="1"/>
            <p:nvPr/>
          </p:nvSpPr>
          <p:spPr>
            <a:xfrm>
              <a:off x="4979550" y="4820225"/>
              <a:ext cx="1375200" cy="420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SPLIT 2 OF 2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896100" y="4412225"/>
              <a:ext cx="2008800" cy="1236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8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Google Shape;133;p18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34" name="Google Shape;134;p18"/>
          <p:cNvSpPr txBox="1"/>
          <p:nvPr/>
        </p:nvSpPr>
        <p:spPr>
          <a:xfrm>
            <a:off x="99300" y="23033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ktangel 19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9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CRITICAL </a:t>
                      </a:r>
                      <a:r>
                        <a:rPr lang="fr" sz="2000" b="1" dirty="0"/>
                        <a:t>ELEMENT GRAPHIC SPLIT [X] OF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1" name="Google Shape;141;p19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2" name="Google Shape;142;p19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" name="Google Shape;143;p19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3753425" y="3342425"/>
            <a:ext cx="3186600" cy="2358900"/>
            <a:chOff x="3452100" y="4159825"/>
            <a:chExt cx="3186600" cy="2358900"/>
          </a:xfrm>
        </p:grpSpPr>
        <p:sp>
          <p:nvSpPr>
            <p:cNvPr id="145" name="Google Shape;145;p19"/>
            <p:cNvSpPr txBox="1"/>
            <p:nvPr/>
          </p:nvSpPr>
          <p:spPr>
            <a:xfrm>
              <a:off x="3452100" y="4159825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46" name="Google Shape;146;p19"/>
            <p:cNvCxnSpPr>
              <a:stCxn id="145" idx="2"/>
            </p:cNvCxnSpPr>
            <p:nvPr/>
          </p:nvCxnSpPr>
          <p:spPr>
            <a:xfrm>
              <a:off x="5045400" y="5185225"/>
              <a:ext cx="1002000" cy="1333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9"/>
          <p:cNvSpPr/>
          <p:nvPr/>
        </p:nvSpPr>
        <p:spPr>
          <a:xfrm>
            <a:off x="8595468" y="6415931"/>
            <a:ext cx="2403109" cy="1910644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Google Shape;148;p19"/>
          <p:cNvSpPr txBox="1"/>
          <p:nvPr/>
        </p:nvSpPr>
        <p:spPr>
          <a:xfrm>
            <a:off x="0" y="10086933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49" name="Google Shape;149;p19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ktangel 1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4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COLLOCATED FACILITY GRAPHIC</a:t>
                      </a: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2" name="Google Shape;222;p2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grpSp>
        <p:nvGrpSpPr>
          <p:cNvPr id="224" name="Google Shape;224;p24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225" name="Google Shape;225;p24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24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sp>
        <p:nvSpPr>
          <p:cNvPr id="227" name="Google Shape;227;p24"/>
          <p:cNvSpPr/>
          <p:nvPr/>
        </p:nvSpPr>
        <p:spPr>
          <a:xfrm rot="6727683">
            <a:off x="6891639" y="6806410"/>
            <a:ext cx="768520" cy="955517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Google Shape;228;p24"/>
          <p:cNvSpPr/>
          <p:nvPr/>
        </p:nvSpPr>
        <p:spPr>
          <a:xfrm>
            <a:off x="5824730" y="5599900"/>
            <a:ext cx="2249631" cy="2196996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Google Shape;229;p24"/>
          <p:cNvSpPr/>
          <p:nvPr/>
        </p:nvSpPr>
        <p:spPr>
          <a:xfrm rot="-8527323">
            <a:off x="5215054" y="5130113"/>
            <a:ext cx="768569" cy="955461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0" name="Google Shape;230;p24"/>
          <p:cNvGrpSpPr/>
          <p:nvPr/>
        </p:nvGrpSpPr>
        <p:grpSpPr>
          <a:xfrm>
            <a:off x="2875975" y="3530000"/>
            <a:ext cx="2533050" cy="1733100"/>
            <a:chOff x="4206025" y="5185225"/>
            <a:chExt cx="2533050" cy="1733100"/>
          </a:xfrm>
        </p:grpSpPr>
        <p:sp>
          <p:nvSpPr>
            <p:cNvPr id="231" name="Google Shape;231;p24"/>
            <p:cNvSpPr txBox="1"/>
            <p:nvPr/>
          </p:nvSpPr>
          <p:spPr>
            <a:xfrm>
              <a:off x="4206025" y="5185225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XXXXXXX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32" name="Google Shape;232;p24"/>
            <p:cNvCxnSpPr>
              <a:stCxn id="231" idx="2"/>
            </p:cNvCxnSpPr>
            <p:nvPr/>
          </p:nvCxnSpPr>
          <p:spPr>
            <a:xfrm>
              <a:off x="5269375" y="5687425"/>
              <a:ext cx="1469700" cy="1230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24"/>
          <p:cNvGrpSpPr/>
          <p:nvPr/>
        </p:nvGrpSpPr>
        <p:grpSpPr>
          <a:xfrm>
            <a:off x="2984625" y="7317825"/>
            <a:ext cx="3765900" cy="502200"/>
            <a:chOff x="4162275" y="4096250"/>
            <a:chExt cx="3765900" cy="5022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4162275" y="4096250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XXXXXXX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35" name="Google Shape;235;p24"/>
            <p:cNvCxnSpPr>
              <a:stCxn id="234" idx="3"/>
            </p:cNvCxnSpPr>
            <p:nvPr/>
          </p:nvCxnSpPr>
          <p:spPr>
            <a:xfrm rot="10800000" flipH="1">
              <a:off x="6288975" y="4231250"/>
              <a:ext cx="1639200" cy="116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" name="Google Shape;236;p24"/>
          <p:cNvSpPr txBox="1"/>
          <p:nvPr/>
        </p:nvSpPr>
        <p:spPr>
          <a:xfrm>
            <a:off x="1193340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INSTALLATION OUTLINE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FACILITY OUTLINE</a:t>
            </a:r>
            <a:endParaRPr b="1"/>
          </a:p>
        </p:txBody>
      </p:sp>
      <p:cxnSp>
        <p:nvCxnSpPr>
          <p:cNvPr id="237" name="Google Shape;237;p24"/>
          <p:cNvCxnSpPr/>
          <p:nvPr/>
        </p:nvCxnSpPr>
        <p:spPr>
          <a:xfrm>
            <a:off x="12038150" y="10346023"/>
            <a:ext cx="360000" cy="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4"/>
          <p:cNvCxnSpPr/>
          <p:nvPr/>
        </p:nvCxnSpPr>
        <p:spPr>
          <a:xfrm>
            <a:off x="12038150" y="10554896"/>
            <a:ext cx="360000" cy="36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ktangel 22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25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[INSTALLATION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INSTALLATION OUTLINE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5" name="Google Shape;245;p25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246" name="Google Shape;246;p25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7" name="Google Shape;247;p25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sp>
        <p:nvSpPr>
          <p:cNvPr id="248" name="Google Shape;248;p25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Google Shape;249;p25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250" name="Google Shape;250;p2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/>
                <a:gridCol w="3284625"/>
                <a:gridCol w="7759450"/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r="506"/>
          <a:stretch>
            <a:fillRect/>
          </a:stretch>
        </p:blipFill>
        <p:spPr bwMode="auto">
          <a:xfrm>
            <a:off x="0" y="1911433"/>
            <a:ext cx="15119350" cy="87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OPAC</a:t>
                      </a:r>
                      <a:r>
                        <a:rPr lang="fr" sz="1900" b="1" baseline="0" dirty="0" smtClean="0"/>
                        <a:t> CLASSIFIED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REL TO CJTF-23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 smtClean="0"/>
                        <a:t>BE: SRNTGT074  </a:t>
                      </a:r>
                      <a:r>
                        <a:rPr lang="fr" sz="1500" b="1" dirty="0"/>
                        <a:t>CATCODE: </a:t>
                      </a:r>
                      <a:r>
                        <a:rPr lang="fr" sz="1500" b="1" dirty="0" smtClean="0"/>
                        <a:t>9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N67 32.700 E033 44.530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ICOD: </a:t>
                      </a:r>
                      <a:r>
                        <a:rPr lang="fr" sz="1500" b="1" dirty="0" smtClean="0"/>
                        <a:t>2011-07-01</a:t>
                      </a:r>
                      <a:r>
                        <a:rPr lang="fr" sz="1500" b="1" baseline="0" dirty="0" smtClean="0"/>
                        <a:t> </a:t>
                      </a:r>
                      <a:r>
                        <a:rPr lang="fr" sz="1500" b="1" dirty="0" smtClean="0"/>
                        <a:t>DOI</a:t>
                      </a:r>
                      <a:r>
                        <a:rPr lang="fr" sz="1500" b="1" dirty="0" smtClean="0"/>
                        <a:t>: 2011-05-12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REL TO CJTF-23</a:t>
            </a:r>
            <a:endParaRPr b="1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46026" y="4010557"/>
            <a:ext cx="268442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err="1" smtClean="0">
                <a:solidFill>
                  <a:schemeClr val="dk1"/>
                </a:solidFill>
              </a:rPr>
              <a:t>Apatite</a:t>
            </a:r>
            <a:r>
              <a:rPr lang="nb-NO" b="1" dirty="0" smtClean="0">
                <a:solidFill>
                  <a:schemeClr val="dk1"/>
                </a:solidFill>
              </a:rPr>
              <a:t> West </a:t>
            </a:r>
            <a:r>
              <a:rPr lang="nb-NO" b="1" dirty="0" err="1" smtClean="0">
                <a:solidFill>
                  <a:schemeClr val="dk1"/>
                </a:solidFill>
              </a:rPr>
              <a:t>Vehicle</a:t>
            </a:r>
            <a:r>
              <a:rPr lang="nb-NO" b="1" dirty="0" smtClean="0">
                <a:solidFill>
                  <a:schemeClr val="dk1"/>
                </a:solidFill>
              </a:rPr>
              <a:t> </a:t>
            </a:r>
            <a:r>
              <a:rPr lang="nb-NO" b="1" dirty="0" err="1" smtClean="0">
                <a:solidFill>
                  <a:schemeClr val="dk1"/>
                </a:solidFill>
              </a:rPr>
              <a:t>Factory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SRNTGT074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6883971" y="4117022"/>
            <a:ext cx="2469937" cy="326140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9461893" y="670184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205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74" r="3681"/>
          <a:stretch>
            <a:fillRect/>
          </a:stretch>
        </p:blipFill>
        <p:spPr bwMode="auto">
          <a:xfrm>
            <a:off x="0" y="1918742"/>
            <a:ext cx="15119350" cy="877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 smtClean="0"/>
                        <a:t>FACILITY OUTLINE GRAPHIC</a:t>
                      </a:r>
                      <a:r>
                        <a:rPr lang="nb-NO" sz="20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nb-NO"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</a:t>
                      </a:r>
                      <a:r>
                        <a:rPr lang="nb-NO" sz="1500" b="1" dirty="0" smtClean="0"/>
                        <a:t>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Google Shape;80;p15"/>
          <p:cNvSpPr txBox="1"/>
          <p:nvPr/>
        </p:nvSpPr>
        <p:spPr>
          <a:xfrm>
            <a:off x="0" y="100702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2" name="Google Shape;147;p19"/>
          <p:cNvSpPr/>
          <p:nvPr/>
        </p:nvSpPr>
        <p:spPr>
          <a:xfrm>
            <a:off x="7757017" y="6362925"/>
            <a:ext cx="538843" cy="378745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DESIRED </a:t>
                      </a:r>
                      <a:r>
                        <a:rPr lang="fr" sz="2000" b="1" dirty="0"/>
                        <a:t>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</a:t>
                      </a:r>
                      <a:r>
                        <a:rPr lang="nb-NO" sz="1500" b="1" dirty="0" smtClean="0"/>
                        <a:t>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fr" sz="1500" b="1" dirty="0" smtClean="0"/>
                        <a:t>2061-01-01(+50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58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9598005" y="7113521"/>
            <a:ext cx="2358683" cy="338076"/>
            <a:chOff x="4777502" y="7450897"/>
            <a:chExt cx="2341358" cy="338076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6226360" y="745089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stCxn id="161" idx="2"/>
              <a:endCxn id="57" idx="5"/>
            </p:cNvCxnSpPr>
            <p:nvPr/>
          </p:nvCxnSpPr>
          <p:spPr>
            <a:xfrm rot="5400000">
              <a:off x="5698068" y="6814431"/>
              <a:ext cx="53976" cy="1895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10915480" y="5412684"/>
            <a:ext cx="2054857" cy="1475655"/>
            <a:chOff x="2797837" y="6965375"/>
            <a:chExt cx="2039763" cy="1475655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>
              <a:stCxn id="164" idx="2"/>
              <a:endCxn id="60" idx="5"/>
            </p:cNvCxnSpPr>
            <p:nvPr/>
          </p:nvCxnSpPr>
          <p:spPr>
            <a:xfrm rot="5400000">
              <a:off x="2998817" y="7048496"/>
              <a:ext cx="1191554" cy="159351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20"/>
          <p:cNvGrpSpPr/>
          <p:nvPr/>
        </p:nvGrpSpPr>
        <p:grpSpPr>
          <a:xfrm>
            <a:off x="10061554" y="4668442"/>
            <a:ext cx="1379912" cy="1920348"/>
            <a:chOff x="3467824" y="6965375"/>
            <a:chExt cx="1369776" cy="1920348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C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8" name="Google Shape;168;p20"/>
            <p:cNvCxnSpPr>
              <a:stCxn id="167" idx="2"/>
              <a:endCxn id="63" idx="5"/>
            </p:cNvCxnSpPr>
            <p:nvPr/>
          </p:nvCxnSpPr>
          <p:spPr>
            <a:xfrm rot="5400000">
              <a:off x="3111463" y="7605836"/>
              <a:ext cx="1636248" cy="9235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2294758" y="4326115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32.704 E 033 44.667 </a:t>
            </a:r>
          </a:p>
          <a:p>
            <a:pPr lvl="0"/>
            <a:r>
              <a:rPr lang="nb-NO" sz="1000" b="1" dirty="0" smtClean="0"/>
              <a:t>DPI </a:t>
            </a:r>
            <a:r>
              <a:rPr lang="nb-NO" sz="1000" b="1" dirty="0" smtClean="0"/>
              <a:t>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10021969" y="2806074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SRNTGT074C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32.743 E 033 44.586 </a:t>
            </a:r>
          </a:p>
          <a:p>
            <a:pPr lvl="0"/>
            <a:r>
              <a:rPr lang="nb-NO" sz="1000" b="1" dirty="0" smtClean="0"/>
              <a:t>DPI </a:t>
            </a:r>
            <a:r>
              <a:rPr lang="nb-NO" sz="1000" b="1" dirty="0" smtClean="0"/>
              <a:t>MSL: 915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12579250" y="6537118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32.691 E 033 44.456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903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35" name="Rektangel 3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47;p19"/>
          <p:cNvSpPr/>
          <p:nvPr/>
        </p:nvSpPr>
        <p:spPr>
          <a:xfrm>
            <a:off x="8579394" y="6137294"/>
            <a:ext cx="3072441" cy="2387151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44589"/>
              <a:gd name="connsiteX1" fmla="*/ 2273 w 48462"/>
              <a:gd name="connsiteY1" fmla="*/ 130 h 44589"/>
              <a:gd name="connsiteX2" fmla="*/ 48421 w 48462"/>
              <a:gd name="connsiteY2" fmla="*/ 174 h 44589"/>
              <a:gd name="connsiteX3" fmla="*/ 48462 w 48462"/>
              <a:gd name="connsiteY3" fmla="*/ 16602 h 44589"/>
              <a:gd name="connsiteX4" fmla="*/ 28425 w 48462"/>
              <a:gd name="connsiteY4" fmla="*/ 16173 h 44589"/>
              <a:gd name="connsiteX5" fmla="*/ 30477 w 48462"/>
              <a:gd name="connsiteY5" fmla="*/ 44589 h 44589"/>
              <a:gd name="connsiteX6" fmla="*/ 208 w 48462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4842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5294 w 61522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1597 w 61522"/>
              <a:gd name="connsiteY0" fmla="*/ 43445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2035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530 w 62324"/>
              <a:gd name="connsiteY0" fmla="*/ 43445 h 44589"/>
              <a:gd name="connsiteX1" fmla="*/ 810 w 62324"/>
              <a:gd name="connsiteY1" fmla="*/ 130 h 44589"/>
              <a:gd name="connsiteX2" fmla="*/ 60539 w 62324"/>
              <a:gd name="connsiteY2" fmla="*/ 174 h 44589"/>
              <a:gd name="connsiteX3" fmla="*/ 62324 w 62324"/>
              <a:gd name="connsiteY3" fmla="*/ 16602 h 44589"/>
              <a:gd name="connsiteX4" fmla="*/ 34313 w 62324"/>
              <a:gd name="connsiteY4" fmla="*/ 16173 h 44589"/>
              <a:gd name="connsiteX5" fmla="*/ 36365 w 62324"/>
              <a:gd name="connsiteY5" fmla="*/ 44589 h 44589"/>
              <a:gd name="connsiteX6" fmla="*/ 364 w 62324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4069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60" h="44589" extrusionOk="0">
                <a:moveTo>
                  <a:pt x="166" y="44069"/>
                </a:moveTo>
                <a:cubicBezTo>
                  <a:pt x="10" y="43446"/>
                  <a:pt x="976" y="14568"/>
                  <a:pt x="446" y="130"/>
                </a:cubicBezTo>
                <a:cubicBezTo>
                  <a:pt x="438" y="304"/>
                  <a:pt x="60183" y="0"/>
                  <a:pt x="60175" y="174"/>
                </a:cubicBezTo>
                <a:cubicBezTo>
                  <a:pt x="59815" y="1169"/>
                  <a:pt x="61946" y="11126"/>
                  <a:pt x="61960" y="16602"/>
                </a:cubicBezTo>
                <a:lnTo>
                  <a:pt x="33949" y="16173"/>
                </a:lnTo>
                <a:lnTo>
                  <a:pt x="36001" y="44589"/>
                </a:lnTo>
                <a:lnTo>
                  <a:pt x="0" y="4402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" name="Gruppe 55"/>
          <p:cNvGrpSpPr/>
          <p:nvPr/>
        </p:nvGrpSpPr>
        <p:grpSpPr>
          <a:xfrm>
            <a:off x="9350623" y="7273044"/>
            <a:ext cx="329842" cy="357105"/>
            <a:chOff x="7594893" y="6082064"/>
            <a:chExt cx="329842" cy="357105"/>
          </a:xfrm>
        </p:grpSpPr>
        <p:sp>
          <p:nvSpPr>
            <p:cNvPr id="57" name="Likebent trekant 56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Ellipse 57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9" name="Gruppe 58"/>
          <p:cNvGrpSpPr/>
          <p:nvPr/>
        </p:nvGrpSpPr>
        <p:grpSpPr>
          <a:xfrm>
            <a:off x="10668098" y="6709785"/>
            <a:ext cx="329842" cy="357105"/>
            <a:chOff x="7594893" y="6082064"/>
            <a:chExt cx="329842" cy="357105"/>
          </a:xfrm>
        </p:grpSpPr>
        <p:sp>
          <p:nvSpPr>
            <p:cNvPr id="60" name="Likebent trekant 59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1" name="Ellipse 60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2" name="Gruppe 61"/>
          <p:cNvGrpSpPr/>
          <p:nvPr/>
        </p:nvGrpSpPr>
        <p:grpSpPr>
          <a:xfrm>
            <a:off x="9814173" y="6410237"/>
            <a:ext cx="329842" cy="357105"/>
            <a:chOff x="7594893" y="6082064"/>
            <a:chExt cx="329842" cy="357105"/>
          </a:xfrm>
        </p:grpSpPr>
        <p:sp>
          <p:nvSpPr>
            <p:cNvPr id="63" name="Likebent trekant 62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4" name="Ellipse 63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5" name="Gruppe 64"/>
          <p:cNvGrpSpPr/>
          <p:nvPr/>
        </p:nvGrpSpPr>
        <p:grpSpPr>
          <a:xfrm>
            <a:off x="9063120" y="6908063"/>
            <a:ext cx="329842" cy="357105"/>
            <a:chOff x="7594893" y="6082064"/>
            <a:chExt cx="329842" cy="357105"/>
          </a:xfrm>
        </p:grpSpPr>
        <p:sp>
          <p:nvSpPr>
            <p:cNvPr id="66" name="Likebent trekant 65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Ellipse 66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8" name="Gruppe 67"/>
          <p:cNvGrpSpPr/>
          <p:nvPr/>
        </p:nvGrpSpPr>
        <p:grpSpPr>
          <a:xfrm>
            <a:off x="8678885" y="7318202"/>
            <a:ext cx="329842" cy="357105"/>
            <a:chOff x="7594893" y="6082064"/>
            <a:chExt cx="329842" cy="357105"/>
          </a:xfrm>
        </p:grpSpPr>
        <p:sp>
          <p:nvSpPr>
            <p:cNvPr id="69" name="Likebent trekant 68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Ellipse 69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1" name="Gruppe 70"/>
          <p:cNvGrpSpPr/>
          <p:nvPr/>
        </p:nvGrpSpPr>
        <p:grpSpPr>
          <a:xfrm>
            <a:off x="9532879" y="7592541"/>
            <a:ext cx="329842" cy="357105"/>
            <a:chOff x="7594893" y="6082064"/>
            <a:chExt cx="329842" cy="357105"/>
          </a:xfrm>
        </p:grpSpPr>
        <p:sp>
          <p:nvSpPr>
            <p:cNvPr id="72" name="Likebent trekant 71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3" name="Ellipse 72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uppe 73"/>
          <p:cNvGrpSpPr/>
          <p:nvPr/>
        </p:nvGrpSpPr>
        <p:grpSpPr>
          <a:xfrm>
            <a:off x="9529207" y="7888391"/>
            <a:ext cx="329842" cy="357105"/>
            <a:chOff x="7594893" y="6082064"/>
            <a:chExt cx="329842" cy="357105"/>
          </a:xfrm>
        </p:grpSpPr>
        <p:sp>
          <p:nvSpPr>
            <p:cNvPr id="75" name="Likebent trekant 74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6" name="Ellipse 75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0" name="Google Shape;166;p20"/>
          <p:cNvGrpSpPr/>
          <p:nvPr/>
        </p:nvGrpSpPr>
        <p:grpSpPr>
          <a:xfrm>
            <a:off x="6114670" y="5484389"/>
            <a:ext cx="2646674" cy="2012366"/>
            <a:chOff x="3945100" y="6965375"/>
            <a:chExt cx="2627233" cy="2012366"/>
          </a:xfrm>
        </p:grpSpPr>
        <p:sp>
          <p:nvSpPr>
            <p:cNvPr id="81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2" name="Google Shape;168;p20"/>
            <p:cNvCxnSpPr>
              <a:stCxn id="81" idx="2"/>
              <a:endCxn id="69" idx="1"/>
            </p:cNvCxnSpPr>
            <p:nvPr/>
          </p:nvCxnSpPr>
          <p:spPr>
            <a:xfrm rot="16200000" flipH="1">
              <a:off x="4617708" y="7023116"/>
              <a:ext cx="1728266" cy="218098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166;p20"/>
          <p:cNvGrpSpPr/>
          <p:nvPr/>
        </p:nvGrpSpPr>
        <p:grpSpPr>
          <a:xfrm>
            <a:off x="9780261" y="7692165"/>
            <a:ext cx="2111663" cy="284100"/>
            <a:chOff x="2741449" y="6965375"/>
            <a:chExt cx="2096151" cy="284100"/>
          </a:xfrm>
        </p:grpSpPr>
        <p:sp>
          <p:nvSpPr>
            <p:cNvPr id="84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F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5" name="Google Shape;168;p20"/>
            <p:cNvCxnSpPr>
              <a:stCxn id="84" idx="1"/>
              <a:endCxn id="72" idx="5"/>
            </p:cNvCxnSpPr>
            <p:nvPr/>
          </p:nvCxnSpPr>
          <p:spPr>
            <a:xfrm rot="10800000">
              <a:off x="2741449" y="7044305"/>
              <a:ext cx="1203651" cy="6312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166;p20"/>
          <p:cNvGrpSpPr/>
          <p:nvPr/>
        </p:nvGrpSpPr>
        <p:grpSpPr>
          <a:xfrm>
            <a:off x="9776590" y="8066945"/>
            <a:ext cx="2146354" cy="506782"/>
            <a:chOff x="2707013" y="6742693"/>
            <a:chExt cx="2130587" cy="506782"/>
          </a:xfrm>
        </p:grpSpPr>
        <p:sp>
          <p:nvSpPr>
            <p:cNvPr id="8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G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8" name="Google Shape;168;p20"/>
            <p:cNvCxnSpPr>
              <a:stCxn id="87" idx="1"/>
              <a:endCxn id="75" idx="5"/>
            </p:cNvCxnSpPr>
            <p:nvPr/>
          </p:nvCxnSpPr>
          <p:spPr>
            <a:xfrm rot="10800000">
              <a:off x="2707013" y="6742693"/>
              <a:ext cx="1238088" cy="3647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166;p20"/>
          <p:cNvGrpSpPr/>
          <p:nvPr/>
        </p:nvGrpSpPr>
        <p:grpSpPr>
          <a:xfrm>
            <a:off x="6766078" y="4622589"/>
            <a:ext cx="2379501" cy="2464027"/>
            <a:chOff x="3945100" y="6965375"/>
            <a:chExt cx="2380389" cy="2583068"/>
          </a:xfrm>
        </p:grpSpPr>
        <p:sp>
          <p:nvSpPr>
            <p:cNvPr id="90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E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1" name="Google Shape;168;p20"/>
            <p:cNvCxnSpPr>
              <a:stCxn id="90" idx="2"/>
              <a:endCxn id="66" idx="1"/>
            </p:cNvCxnSpPr>
            <p:nvPr/>
          </p:nvCxnSpPr>
          <p:spPr>
            <a:xfrm rot="16200000" flipH="1">
              <a:off x="4208936" y="7431889"/>
              <a:ext cx="2298968" cy="193413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71;p20"/>
          <p:cNvSpPr txBox="1"/>
          <p:nvPr/>
        </p:nvSpPr>
        <p:spPr>
          <a:xfrm>
            <a:off x="12579250" y="7473289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SRNTGT074F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32.674 E 033 44.455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898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0" name="Google Shape;171;p20"/>
          <p:cNvSpPr txBox="1"/>
          <p:nvPr/>
        </p:nvSpPr>
        <p:spPr>
          <a:xfrm>
            <a:off x="12579250" y="8611341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SRNTGT074G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32.655 E 033 44.438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895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1" name="Google Shape;169;p20"/>
          <p:cNvSpPr txBox="1"/>
          <p:nvPr/>
        </p:nvSpPr>
        <p:spPr>
          <a:xfrm>
            <a:off x="3801921" y="2910973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GENERATOR BUILDING</a:t>
            </a:r>
            <a:endParaRPr sz="1000" b="1"/>
          </a:p>
          <a:p>
            <a:pPr lvl="0"/>
            <a:r>
              <a:rPr lang="pt-BR" sz="1000" b="1" dirty="0" smtClean="0"/>
              <a:t>N 67 32.722 E 033 44.446 </a:t>
            </a:r>
          </a:p>
          <a:p>
            <a:pPr lvl="0"/>
            <a:r>
              <a:rPr lang="nb-NO" sz="1000" b="1" dirty="0" smtClean="0"/>
              <a:t>DPI </a:t>
            </a:r>
            <a:r>
              <a:rPr lang="nb-NO" sz="1000" b="1" dirty="0" smtClean="0"/>
              <a:t>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2" name="Google Shape;169;p20"/>
          <p:cNvSpPr txBox="1"/>
          <p:nvPr/>
        </p:nvSpPr>
        <p:spPr>
          <a:xfrm>
            <a:off x="1579256" y="4725918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SRNTGT074D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32.702 E 033 44.372 </a:t>
            </a:r>
          </a:p>
          <a:p>
            <a:pPr lvl="0"/>
            <a:r>
              <a:rPr lang="nb-NO" sz="1000" b="1" dirty="0" smtClean="0"/>
              <a:t>DPI </a:t>
            </a:r>
            <a:r>
              <a:rPr lang="nb-NO" sz="1000" b="1" dirty="0" smtClean="0"/>
              <a:t>MSL: 907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1" name="Rektangel 120"/>
          <p:cNvSpPr/>
          <p:nvPr/>
        </p:nvSpPr>
        <p:spPr>
          <a:xfrm>
            <a:off x="10307779" y="1306281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</a:t>
                      </a:r>
                      <a:r>
                        <a:rPr lang="nb-NO" sz="1500" b="1" dirty="0" smtClean="0"/>
                        <a:t>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JPI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Blast/fragmentation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Generator</a:t>
                      </a:r>
                      <a:r>
                        <a:rPr lang="nb-NO" baseline="0" dirty="0" smtClean="0"/>
                        <a:t> for </a:t>
                      </a:r>
                      <a:r>
                        <a:rPr lang="nb-NO" baseline="0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facilities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F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ektangel 15"/>
          <p:cNvSpPr/>
          <p:nvPr/>
        </p:nvSpPr>
        <p:spPr>
          <a:xfrm>
            <a:off x="10307779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2" name="Google Shape;192;p22"/>
          <p:cNvGrpSpPr/>
          <p:nvPr/>
        </p:nvGrpSpPr>
        <p:grpSpPr>
          <a:xfrm>
            <a:off x="7214726" y="7140614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859346" y="8323924"/>
            <a:ext cx="4169697" cy="867128"/>
            <a:chOff x="2077950" y="8257422"/>
            <a:chExt cx="4169697" cy="86712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680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D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rot="10800000" flipH="1">
              <a:off x="3824850" y="8664050"/>
              <a:ext cx="1799100" cy="15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2"/>
          <p:cNvSpPr txBox="1"/>
          <p:nvPr/>
        </p:nvSpPr>
        <p:spPr>
          <a:xfrm>
            <a:off x="11484271" y="4027270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812ft</a:t>
            </a:r>
            <a:endParaRPr sz="1000"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65" name="Gruppe 64"/>
          <p:cNvGrpSpPr/>
          <p:nvPr/>
        </p:nvGrpSpPr>
        <p:grpSpPr>
          <a:xfrm>
            <a:off x="5868786" y="4289368"/>
            <a:ext cx="6632446" cy="6186891"/>
            <a:chOff x="4238205" y="1643745"/>
            <a:chExt cx="7400256" cy="6987084"/>
          </a:xfrm>
        </p:grpSpPr>
        <p:grpSp>
          <p:nvGrpSpPr>
            <p:cNvPr id="201" name="Google Shape;201;p22"/>
            <p:cNvGrpSpPr/>
            <p:nvPr/>
          </p:nvGrpSpPr>
          <p:grpSpPr>
            <a:xfrm>
              <a:off x="4238205" y="1643745"/>
              <a:ext cx="7400256" cy="6987084"/>
              <a:chOff x="2722885" y="2947305"/>
              <a:chExt cx="8595762" cy="7488324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722885" y="3410127"/>
                <a:ext cx="7718545" cy="7025502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2"/>
              <p:cNvCxnSpPr>
                <a:stCxn id="200" idx="2"/>
                <a:endCxn id="202" idx="7"/>
              </p:cNvCxnSpPr>
              <p:nvPr/>
            </p:nvCxnSpPr>
            <p:spPr>
              <a:xfrm rot="5400000">
                <a:off x="9569019" y="2689360"/>
                <a:ext cx="1491683" cy="20075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" name="Ellipse 63"/>
            <p:cNvSpPr/>
            <p:nvPr/>
          </p:nvSpPr>
          <p:spPr>
            <a:xfrm>
              <a:off x="7514376" y="5302313"/>
              <a:ext cx="81481" cy="807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72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5" name="Rektangel 7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3, PGM, UNITARY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1/1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</a:t>
                      </a:r>
                      <a:r>
                        <a:rPr lang="nb-NO" sz="1500" b="1" dirty="0" smtClean="0"/>
                        <a:t>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34135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>
                          <a:solidFill>
                            <a:schemeClr val="dk1"/>
                          </a:solidFill>
                        </a:rPr>
                        <a:t>Fuel</a:t>
                      </a: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 Tank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247˚/680ft</a:t>
                      </a:r>
                      <a:r>
                        <a:rPr lang="nb-NO" baseline="0" dirty="0" smtClean="0"/>
                        <a:t> from 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Storage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fuel</a:t>
                      </a:r>
                      <a:r>
                        <a:rPr lang="nb-NO" dirty="0" smtClean="0"/>
                        <a:t>,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cause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secondary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explosions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ktangel 10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38716" y="1915296"/>
            <a:ext cx="7180634" cy="41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2163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92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47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</a:t>
                      </a:r>
                      <a:r>
                        <a:rPr lang="nb-NO" sz="1500" b="1" dirty="0" smtClean="0"/>
                        <a:t>: 2011-XX-XX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2243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56181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056181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20" name="Google Shape;157;p20"/>
          <p:cNvGrpSpPr/>
          <p:nvPr/>
        </p:nvGrpSpPr>
        <p:grpSpPr>
          <a:xfrm>
            <a:off x="14331001" y="2196013"/>
            <a:ext cx="519600" cy="1236436"/>
            <a:chOff x="4246325" y="4458364"/>
            <a:chExt cx="519600" cy="1236436"/>
          </a:xfrm>
        </p:grpSpPr>
        <p:cxnSp>
          <p:nvCxnSpPr>
            <p:cNvPr id="21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Rektangel 23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1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COLLOCATED FACILITY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8" name="Google Shape;88;p16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89" name="Google Shape;89;p1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" name="Google Shape;90;p1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2731650" y="3637400"/>
            <a:ext cx="3315750" cy="2171100"/>
            <a:chOff x="3452100" y="4683025"/>
            <a:chExt cx="3315750" cy="2171100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3452100" y="4683025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XXXXCDXXXX/CDX01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3" name="Google Shape;93;p16"/>
            <p:cNvCxnSpPr>
              <a:stCxn id="92" idx="2"/>
            </p:cNvCxnSpPr>
            <p:nvPr/>
          </p:nvCxnSpPr>
          <p:spPr>
            <a:xfrm>
              <a:off x="4515450" y="5185225"/>
              <a:ext cx="2252400" cy="1668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6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Google Shape;95;p16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96" name="Google Shape;96;p1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ktangel 1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1873</Words>
  <PresentationFormat>Egendefinert</PresentationFormat>
  <Paragraphs>423</Paragraphs>
  <Slides>15</Slides>
  <Notes>15</Notes>
  <HiddenSlides>7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TARGET FOLDER  SRNTGT074  Apatite West Vehicle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SRNTGT074  [FACILITY NAME, SRN]</dc:title>
  <dc:subject>SRNTGT074 Apatite West Vehicle Factory</dc:subject>
  <dc:creator>132nd;VIS</dc:creator>
  <cp:lastModifiedBy>Frode Nakken</cp:lastModifiedBy>
  <cp:revision>38</cp:revision>
  <dcterms:modified xsi:type="dcterms:W3CDTF">2025-01-05T22:05:19Z</dcterms:modified>
</cp:coreProperties>
</file>